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62"/>
  </p:normalViewPr>
  <p:slideViewPr>
    <p:cSldViewPr>
      <p:cViewPr>
        <p:scale>
          <a:sx n="90" d="100"/>
          <a:sy n="90" d="100"/>
        </p:scale>
        <p:origin x="1384" y="-126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5/9/18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emf"/><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tiff"/><Relationship Id="rId17" Type="http://schemas.openxmlformats.org/officeDocument/2006/relationships/image" Target="../media/image15.tiff"/><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tiff"/><Relationship Id="rId15" Type="http://schemas.openxmlformats.org/officeDocument/2006/relationships/image" Target="../media/image13.jpg"/><Relationship Id="rId10" Type="http://schemas.openxmlformats.org/officeDocument/2006/relationships/image" Target="../media/image8.tiff"/><Relationship Id="rId4" Type="http://schemas.openxmlformats.org/officeDocument/2006/relationships/image" Target="../media/image2.jpg"/><Relationship Id="rId9" Type="http://schemas.openxmlformats.org/officeDocument/2006/relationships/image" Target="../media/image7.tif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Roman" panose="02000503020000020003" pitchFamily="2"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What is Dark Matter?</a:t>
            </a:r>
          </a:p>
          <a:p>
            <a:pPr algn="ctr">
              <a:lnSpc>
                <a:spcPts val="8400"/>
              </a:lnSpc>
              <a:tabLst>
                <a:tab pos="3644900" algn="l"/>
                <a:tab pos="7785100" algn="l"/>
                <a:tab pos="8255000" algn="l"/>
              </a:tabLst>
            </a:pPr>
            <a:r>
              <a:rPr lang="en-US" altLang="zh-CN" sz="8000" dirty="0">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First Evidence: Zwicky and the spherical insult</a:t>
              </a:r>
              <a:endParaRPr lang="zh-CN" altLang="en-US" sz="3600"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1609869"/>
            <a:chOff x="273050" y="4880131"/>
            <a:chExt cx="9317958" cy="11609869"/>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Vera Rubin and ionized clouds</a:t>
              </a:r>
              <a:endParaRPr lang="zh-CN" altLang="en-US" sz="3600" b="1" dirty="0">
                <a:latin typeface="Avenir Roman"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grpSp>
      <p:grpSp>
        <p:nvGrpSpPr>
          <p:cNvPr id="91" name="Group 90">
            <a:extLst>
              <a:ext uri="{FF2B5EF4-FFF2-40B4-BE49-F238E27FC236}">
                <a16:creationId xmlns:a16="http://schemas.microsoft.com/office/drawing/2014/main" id="{75E1649E-4D1F-8C40-9A74-FFE1DE45F88E}"/>
              </a:ext>
            </a:extLst>
          </p:cNvPr>
          <p:cNvGrpSpPr/>
          <p:nvPr/>
        </p:nvGrpSpPr>
        <p:grpSpPr>
          <a:xfrm>
            <a:off x="171000" y="16095037"/>
            <a:ext cx="24696116" cy="12794497"/>
            <a:chOff x="273050" y="4880131"/>
            <a:chExt cx="32027549" cy="12794497"/>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More Evidence: Centrifugal Force and Gravitational Lensing</a:t>
              </a:r>
              <a:endParaRPr lang="zh-CN" altLang="en-US" sz="3600" b="1" dirty="0">
                <a:latin typeface="Avenir Roman"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099"/>
              <a:ext cx="32027549" cy="1204852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083729" y="16106413"/>
            <a:ext cx="4972386" cy="12720266"/>
            <a:chOff x="273050" y="4880131"/>
            <a:chExt cx="9317958" cy="12720266"/>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Did you know?</a:t>
              </a:r>
              <a:endParaRPr lang="zh-CN" altLang="en-US" sz="3600" b="1" dirty="0">
                <a:latin typeface="Avenir Roman"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1974298"/>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393699" y="11564884"/>
            <a:ext cx="6628017" cy="4093428"/>
          </a:xfrm>
          <a:prstGeom prst="rect">
            <a:avLst/>
          </a:prstGeom>
          <a:noFill/>
        </p:spPr>
        <p:txBody>
          <a:bodyPr wrap="square" rtlCol="0">
            <a:spAutoFit/>
          </a:bodyPr>
          <a:lstStyle/>
          <a:p>
            <a:r>
              <a:rPr lang="en-US" sz="2000" dirty="0">
                <a:latin typeface="Avenir Roman" panose="02000503020000020003" pitchFamily="2" charset="0"/>
              </a:rPr>
              <a:t>In 1933 Fritz Zwicky was the first to infer the existence of unseen matter. He analyzed over 400 galaxies in the COMA cluster and noticed that they move </a:t>
            </a:r>
            <a:r>
              <a:rPr lang="en-US" sz="2000" b="1" dirty="0">
                <a:latin typeface="Avenir Roman" panose="02000503020000020003" pitchFamily="2" charset="0"/>
              </a:rPr>
              <a:t>50 times faster </a:t>
            </a:r>
            <a:r>
              <a:rPr lang="en-US" sz="2000" dirty="0">
                <a:latin typeface="Avenir Roman" panose="02000503020000020003" pitchFamily="2" charset="0"/>
              </a:rPr>
              <a:t>than the calculations based on their mass. The implications were astonishing: something unknown, and enormous, was accelerating them.</a:t>
            </a:r>
          </a:p>
          <a:p>
            <a:endParaRPr lang="en-US" sz="2000" dirty="0">
              <a:latin typeface="Avenir Roman" panose="02000503020000020003" pitchFamily="2" charset="0"/>
            </a:endParaRPr>
          </a:p>
          <a:p>
            <a:r>
              <a:rPr lang="en-US" sz="2000" dirty="0">
                <a:latin typeface="Avenir Roman" panose="02000503020000020003" pitchFamily="2" charset="0"/>
              </a:rPr>
              <a:t>These results were regarded with a healthy amount of skepticism for decades. It didn’t help that Zwicky was quite a character, furious with anyone not agreeing with him. He accused Hubble of being a “sycophant” and was not allowed to use the Mount Palomar telescope until late in his career. </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342850" y="17392987"/>
            <a:ext cx="4267200" cy="1086451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Roman" panose="02000503020000020003" pitchFamily="2" charset="0"/>
              </a:rPr>
              <a:t>Dark Matter makes up a quarter of the universe. Without it, galaxies would fall apart, and stars would spin off into space.</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Several experiments are searching for dark matter, and some of them may have even already found it. The problem is that no experiment has been able to make that claim with enough confidence to convince the wider scientific community—either due to statistics or an inability to rule out alternative possible explanations.</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Dark matter doesn’t interact much with itself or anything else. If it did, it would slow down and clump too much and that wouldn’t be in agreement with the data.</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Dark matter is responsible for the structures in the universe: it is responsible for the filaments along which galaxies later form</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Dark matter doesn’t interact enough to form objects as dense as planets, but it does have ‘halos’ of varying density that move around in galaxies.</a:t>
            </a:r>
          </a:p>
          <a:p>
            <a:pPr marL="342900" indent="-342900">
              <a:buFont typeface="Arial" panose="020B0604020202020204" pitchFamily="34" charset="0"/>
              <a:buChar char="•"/>
            </a:pPr>
            <a:endParaRPr lang="en-US" sz="2000" dirty="0">
              <a:latin typeface="Avenir Roman" panose="02000503020000020003" pitchFamily="2" charset="0"/>
            </a:endParaRPr>
          </a:p>
        </p:txBody>
      </p:sp>
      <p:sp>
        <p:nvSpPr>
          <p:cNvPr id="118" name="TextBox 117">
            <a:extLst>
              <a:ext uri="{FF2B5EF4-FFF2-40B4-BE49-F238E27FC236}">
                <a16:creationId xmlns:a16="http://schemas.microsoft.com/office/drawing/2014/main" id="{544AB538-1103-3945-9BAB-072E41E74D07}"/>
              </a:ext>
            </a:extLst>
          </p:cNvPr>
          <p:cNvSpPr txBox="1"/>
          <p:nvPr/>
        </p:nvSpPr>
        <p:spPr>
          <a:xfrm>
            <a:off x="7569822" y="14885876"/>
            <a:ext cx="6457359"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Zwicky coined the word “spherical bastard”. to address people that didn’t agree with him, A spherical bastard is a bastard no matter which way you look at them.</a:t>
            </a:r>
          </a:p>
        </p:txBody>
      </p:sp>
      <p:sp>
        <p:nvSpPr>
          <p:cNvPr id="121" name="TextBox 120">
            <a:extLst>
              <a:ext uri="{FF2B5EF4-FFF2-40B4-BE49-F238E27FC236}">
                <a16:creationId xmlns:a16="http://schemas.microsoft.com/office/drawing/2014/main" id="{1BB13A18-AEBF-3244-A93C-BD544D4FDAA4}"/>
              </a:ext>
            </a:extLst>
          </p:cNvPr>
          <p:cNvSpPr txBox="1"/>
          <p:nvPr/>
        </p:nvSpPr>
        <p:spPr>
          <a:xfrm>
            <a:off x="263276" y="27754388"/>
            <a:ext cx="13366997" cy="1061829"/>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Roman" panose="02000503020000020003" pitchFamily="2" charset="0"/>
              </a:rPr>
              <a:t>Yellow points: the rotation curve has been measured for over 1,000 galaxies in 2002. The gravitational force of the objects we see (blue and green lines) can account for only 10% of the total needed to describe the experimental data. This shows that </a:t>
            </a:r>
            <a:r>
              <a:rPr lang="en-US" sz="2000" b="1" dirty="0">
                <a:latin typeface="Avenir Roman" panose="02000503020000020003" pitchFamily="2" charset="0"/>
              </a:rPr>
              <a:t>dark matter amounts for 90% of the galaxies’ mass</a:t>
            </a:r>
            <a:r>
              <a:rPr lang="en-US" sz="2000" dirty="0">
                <a:latin typeface="Avenir Roman" panose="02000503020000020003" pitchFamily="2" charset="0"/>
              </a:rPr>
              <a:t>.</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763343" y="13782326"/>
            <a:ext cx="15154692" cy="1985159"/>
          </a:xfrm>
          <a:prstGeom prst="rect">
            <a:avLst/>
          </a:prstGeom>
          <a:noFill/>
          <a:ln>
            <a:solidFill>
              <a:schemeClr val="accent1">
                <a:shade val="50000"/>
              </a:schemeClr>
            </a:solidFill>
          </a:ln>
        </p:spPr>
        <p:txBody>
          <a:bodyPr wrap="square" tIns="91440" rtlCol="0">
            <a:spAutoFit/>
          </a:bodyPr>
          <a:lstStyle/>
          <a:p>
            <a:r>
              <a:rPr lang="en-US" sz="2000" dirty="0">
                <a:latin typeface="Avenir Roman" panose="02000503020000020003" pitchFamily="2" charset="0"/>
              </a:rPr>
              <a:t>Vera Rubin in the ’60s and ’70s was measuring the </a:t>
            </a:r>
            <a:r>
              <a:rPr lang="en-US" sz="2000" b="1" dirty="0">
                <a:latin typeface="Avenir Roman" panose="02000503020000020003" pitchFamily="2" charset="0"/>
              </a:rPr>
              <a:t>movement of ionized hydrogen clouds </a:t>
            </a:r>
            <a:r>
              <a:rPr lang="en-US" sz="2000" dirty="0">
                <a:latin typeface="Avenir Roman" panose="02000503020000020003" pitchFamily="2" charset="0"/>
              </a:rPr>
              <a:t>in many galaxies around the cosmos.</a:t>
            </a:r>
          </a:p>
          <a:p>
            <a:endParaRPr lang="en-US" sz="2000" dirty="0">
              <a:latin typeface="Avenir Roman" panose="02000503020000020003" pitchFamily="2" charset="0"/>
            </a:endParaRPr>
          </a:p>
          <a:p>
            <a:r>
              <a:rPr lang="en-US" sz="2000" dirty="0">
                <a:latin typeface="Avenir Roman" panose="02000503020000020003" pitchFamily="2" charset="0"/>
              </a:rPr>
              <a:t>Naturally we expect that these clouds </a:t>
            </a:r>
            <a:r>
              <a:rPr lang="en-US" sz="2000" b="1" dirty="0">
                <a:latin typeface="Avenir Roman" panose="02000503020000020003" pitchFamily="2" charset="0"/>
              </a:rPr>
              <a:t>slow down</a:t>
            </a:r>
            <a:r>
              <a:rPr lang="en-US" sz="2000" dirty="0">
                <a:latin typeface="Avenir Roman" panose="02000503020000020003" pitchFamily="2" charset="0"/>
              </a:rPr>
              <a:t> as their distance from the center of the galaxies increases.</a:t>
            </a:r>
          </a:p>
          <a:p>
            <a:r>
              <a:rPr lang="en-US" sz="2000" dirty="0">
                <a:latin typeface="Avenir Roman" panose="02000503020000020003" pitchFamily="2" charset="0"/>
              </a:rPr>
              <a:t>Vera found that not only do the clouds not slow down, but in many cases </a:t>
            </a:r>
            <a:r>
              <a:rPr lang="en-US" sz="2000" b="1" dirty="0">
                <a:latin typeface="Avenir Roman" panose="02000503020000020003" pitchFamily="2" charset="0"/>
              </a:rPr>
              <a:t>their speed even increased a little</a:t>
            </a:r>
            <a:r>
              <a:rPr lang="en-US" sz="2000" dirty="0">
                <a:latin typeface="Avenir Roman" panose="02000503020000020003" pitchFamily="2" charset="0"/>
              </a:rPr>
              <a:t>!</a:t>
            </a:r>
          </a:p>
          <a:p>
            <a:endParaRPr lang="en-US" sz="2000" b="1" dirty="0">
              <a:latin typeface="Avenir Roman" panose="02000503020000020003" pitchFamily="2" charset="0"/>
            </a:endParaRPr>
          </a:p>
          <a:p>
            <a:r>
              <a:rPr lang="en-US" sz="2000" b="1" dirty="0">
                <a:latin typeface="Avenir Roman" panose="02000503020000020003" pitchFamily="2" charset="0"/>
              </a:rPr>
              <a:t>Rubin’s work was the first clear, observational evidence for dark matter.</a:t>
            </a:r>
          </a:p>
        </p:txBody>
      </p:sp>
      <p:pic>
        <p:nvPicPr>
          <p:cNvPr id="5" name="Picture 4">
            <a:extLst>
              <a:ext uri="{FF2B5EF4-FFF2-40B4-BE49-F238E27FC236}">
                <a16:creationId xmlns:a16="http://schemas.microsoft.com/office/drawing/2014/main" id="{E2A16064-BA9A-DC47-8108-6864F12ECD61}"/>
              </a:ext>
            </a:extLst>
          </p:cNvPr>
          <p:cNvPicPr>
            <a:picLocks noChangeAspect="1"/>
          </p:cNvPicPr>
          <p:nvPr/>
        </p:nvPicPr>
        <p:blipFill>
          <a:blip r:embed="rId5"/>
          <a:stretch>
            <a:fillRect/>
          </a:stretch>
        </p:blipFill>
        <p:spPr>
          <a:xfrm>
            <a:off x="7569822" y="11296247"/>
            <a:ext cx="6496022" cy="3535790"/>
          </a:xfrm>
          <a:prstGeom prst="rect">
            <a:avLst/>
          </a:prstGeom>
        </p:spPr>
      </p:pic>
      <p:pic>
        <p:nvPicPr>
          <p:cNvPr id="6" name="Picture 5">
            <a:extLst>
              <a:ext uri="{FF2B5EF4-FFF2-40B4-BE49-F238E27FC236}">
                <a16:creationId xmlns:a16="http://schemas.microsoft.com/office/drawing/2014/main" id="{1575694C-3A49-D44E-A7B9-B32F85963F4F}"/>
              </a:ext>
            </a:extLst>
          </p:cNvPr>
          <p:cNvPicPr>
            <a:picLocks noChangeAspect="1"/>
          </p:cNvPicPr>
          <p:nvPr/>
        </p:nvPicPr>
        <p:blipFill rotWithShape="1">
          <a:blip r:embed="rId6"/>
          <a:srcRect l="6080" t="9149" r="8008" b="7817"/>
          <a:stretch/>
        </p:blipFill>
        <p:spPr>
          <a:xfrm>
            <a:off x="425450" y="5241687"/>
            <a:ext cx="6596266" cy="5602013"/>
          </a:xfrm>
          <a:prstGeom prst="rect">
            <a:avLst/>
          </a:prstGeom>
        </p:spPr>
      </p:pic>
      <p:pic>
        <p:nvPicPr>
          <p:cNvPr id="65" name="Picture 64">
            <a:extLst>
              <a:ext uri="{FF2B5EF4-FFF2-40B4-BE49-F238E27FC236}">
                <a16:creationId xmlns:a16="http://schemas.microsoft.com/office/drawing/2014/main" id="{3C37DB77-03AE-6D45-9DB5-6B30E57EFD8D}"/>
              </a:ext>
            </a:extLst>
          </p:cNvPr>
          <p:cNvPicPr>
            <a:picLocks noChangeAspect="1"/>
          </p:cNvPicPr>
          <p:nvPr/>
        </p:nvPicPr>
        <p:blipFill>
          <a:blip r:embed="rId7"/>
          <a:stretch>
            <a:fillRect/>
          </a:stretch>
        </p:blipFill>
        <p:spPr>
          <a:xfrm>
            <a:off x="7137535" y="5214415"/>
            <a:ext cx="6935943" cy="5629285"/>
          </a:xfrm>
          <a:prstGeom prst="rect">
            <a:avLst/>
          </a:prstGeom>
          <a:ln w="28575">
            <a:solidFill>
              <a:srgbClr val="FFC000"/>
            </a:solidFill>
          </a:ln>
        </p:spPr>
      </p:pic>
      <p:sp>
        <p:nvSpPr>
          <p:cNvPr id="7" name="Rounded Rectangle 6">
            <a:extLst>
              <a:ext uri="{FF2B5EF4-FFF2-40B4-BE49-F238E27FC236}">
                <a16:creationId xmlns:a16="http://schemas.microsoft.com/office/drawing/2014/main" id="{C3F1A79F-B425-7040-82CA-ABCC9C7D044D}"/>
              </a:ext>
            </a:extLst>
          </p:cNvPr>
          <p:cNvSpPr/>
          <p:nvPr/>
        </p:nvSpPr>
        <p:spPr>
          <a:xfrm>
            <a:off x="958850" y="8978900"/>
            <a:ext cx="685800" cy="65839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cxnSp>
        <p:nvCxnSpPr>
          <p:cNvPr id="13" name="Straight Connector 12">
            <a:extLst>
              <a:ext uri="{FF2B5EF4-FFF2-40B4-BE49-F238E27FC236}">
                <a16:creationId xmlns:a16="http://schemas.microsoft.com/office/drawing/2014/main" id="{02445030-BE4A-FF47-872A-CE2F6C3C169C}"/>
              </a:ext>
            </a:extLst>
          </p:cNvPr>
          <p:cNvCxnSpPr>
            <a:cxnSpLocks/>
          </p:cNvCxnSpPr>
          <p:nvPr/>
        </p:nvCxnSpPr>
        <p:spPr>
          <a:xfrm flipV="1">
            <a:off x="1644650" y="5243513"/>
            <a:ext cx="5441950" cy="37353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55E3965-24F2-934D-AA78-C2B0673C95C6}"/>
              </a:ext>
            </a:extLst>
          </p:cNvPr>
          <p:cNvCxnSpPr>
            <a:cxnSpLocks/>
          </p:cNvCxnSpPr>
          <p:nvPr/>
        </p:nvCxnSpPr>
        <p:spPr>
          <a:xfrm>
            <a:off x="1644650" y="9637300"/>
            <a:ext cx="5499100" cy="12212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5B50F7B-3249-5245-8C86-23B5FD9BA791}"/>
              </a:ext>
            </a:extLst>
          </p:cNvPr>
          <p:cNvSpPr txBox="1"/>
          <p:nvPr/>
        </p:nvSpPr>
        <p:spPr>
          <a:xfrm>
            <a:off x="425450" y="10807853"/>
            <a:ext cx="13648028"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Left: the COMA cluster,  containing over 1,000 identified galaxies. One of them is NGC 4911, on the right.</a:t>
            </a:r>
          </a:p>
        </p:txBody>
      </p:sp>
      <p:pic>
        <p:nvPicPr>
          <p:cNvPr id="16" name="Picture 15">
            <a:extLst>
              <a:ext uri="{FF2B5EF4-FFF2-40B4-BE49-F238E27FC236}">
                <a16:creationId xmlns:a16="http://schemas.microsoft.com/office/drawing/2014/main" id="{BCE7036D-339B-724E-9E89-1B079E9C43DD}"/>
              </a:ext>
            </a:extLst>
          </p:cNvPr>
          <p:cNvPicPr>
            <a:picLocks noChangeAspect="1"/>
          </p:cNvPicPr>
          <p:nvPr/>
        </p:nvPicPr>
        <p:blipFill>
          <a:blip r:embed="rId8"/>
          <a:stretch>
            <a:fillRect/>
          </a:stretch>
        </p:blipFill>
        <p:spPr>
          <a:xfrm>
            <a:off x="14695486" y="5241460"/>
            <a:ext cx="10487159" cy="7817742"/>
          </a:xfrm>
          <a:prstGeom prst="rect">
            <a:avLst/>
          </a:prstGeom>
        </p:spPr>
      </p:pic>
      <p:pic>
        <p:nvPicPr>
          <p:cNvPr id="18" name="Picture 17">
            <a:extLst>
              <a:ext uri="{FF2B5EF4-FFF2-40B4-BE49-F238E27FC236}">
                <a16:creationId xmlns:a16="http://schemas.microsoft.com/office/drawing/2014/main" id="{27120BC6-265F-9940-92CB-FA8FF3882694}"/>
              </a:ext>
            </a:extLst>
          </p:cNvPr>
          <p:cNvPicPr>
            <a:picLocks noChangeAspect="1"/>
          </p:cNvPicPr>
          <p:nvPr/>
        </p:nvPicPr>
        <p:blipFill rotWithShape="1">
          <a:blip r:embed="rId9"/>
          <a:srcRect t="3279" r="4124"/>
          <a:stretch/>
        </p:blipFill>
        <p:spPr>
          <a:xfrm>
            <a:off x="25476864" y="11136708"/>
            <a:ext cx="4388508" cy="1922494"/>
          </a:xfrm>
          <a:prstGeom prst="rect">
            <a:avLst/>
          </a:prstGeom>
        </p:spPr>
      </p:pic>
      <p:pic>
        <p:nvPicPr>
          <p:cNvPr id="19" name="Picture 18">
            <a:extLst>
              <a:ext uri="{FF2B5EF4-FFF2-40B4-BE49-F238E27FC236}">
                <a16:creationId xmlns:a16="http://schemas.microsoft.com/office/drawing/2014/main" id="{63A15E08-FEDA-1040-AA23-C90AF68DCF27}"/>
              </a:ext>
            </a:extLst>
          </p:cNvPr>
          <p:cNvPicPr>
            <a:picLocks noChangeAspect="1"/>
          </p:cNvPicPr>
          <p:nvPr/>
        </p:nvPicPr>
        <p:blipFill>
          <a:blip r:embed="rId10"/>
          <a:stretch>
            <a:fillRect/>
          </a:stretch>
        </p:blipFill>
        <p:spPr>
          <a:xfrm>
            <a:off x="25465753" y="5258474"/>
            <a:ext cx="4399620" cy="5762261"/>
          </a:xfrm>
          <a:prstGeom prst="rect">
            <a:avLst/>
          </a:prstGeom>
        </p:spPr>
      </p:pic>
      <p:pic>
        <p:nvPicPr>
          <p:cNvPr id="83" name="Picture 82" descr="Screen shot 2011-06-06 at 10.48.50 PM.png">
            <a:extLst>
              <a:ext uri="{FF2B5EF4-FFF2-40B4-BE49-F238E27FC236}">
                <a16:creationId xmlns:a16="http://schemas.microsoft.com/office/drawing/2014/main" id="{66CFCE9A-4593-4A43-9BDA-D3021B55AABA}"/>
              </a:ext>
            </a:extLst>
          </p:cNvPr>
          <p:cNvPicPr>
            <a:picLocks noChangeAspect="1"/>
          </p:cNvPicPr>
          <p:nvPr/>
        </p:nvPicPr>
        <p:blipFill rotWithShape="1">
          <a:blip r:embed="rId11"/>
          <a:srcRect l="23882" b="13199"/>
          <a:stretch/>
        </p:blipFill>
        <p:spPr>
          <a:xfrm>
            <a:off x="263278" y="16957280"/>
            <a:ext cx="13387758" cy="10753411"/>
          </a:xfrm>
          <a:prstGeom prst="rect">
            <a:avLst/>
          </a:prstGeom>
        </p:spPr>
      </p:pic>
      <p:pic>
        <p:nvPicPr>
          <p:cNvPr id="20" name="Picture 19">
            <a:extLst>
              <a:ext uri="{FF2B5EF4-FFF2-40B4-BE49-F238E27FC236}">
                <a16:creationId xmlns:a16="http://schemas.microsoft.com/office/drawing/2014/main" id="{8471F154-395D-0145-9288-B3E7BEF8E9C5}"/>
              </a:ext>
            </a:extLst>
          </p:cNvPr>
          <p:cNvPicPr>
            <a:picLocks noChangeAspect="1"/>
          </p:cNvPicPr>
          <p:nvPr/>
        </p:nvPicPr>
        <p:blipFill>
          <a:blip r:embed="rId12"/>
          <a:stretch>
            <a:fillRect/>
          </a:stretch>
        </p:blipFill>
        <p:spPr>
          <a:xfrm>
            <a:off x="25182645" y="214593"/>
            <a:ext cx="4903632" cy="3677724"/>
          </a:xfrm>
          <a:prstGeom prst="rect">
            <a:avLst/>
          </a:prstGeom>
        </p:spPr>
      </p:pic>
      <p:sp>
        <p:nvSpPr>
          <p:cNvPr id="85" name="TextBox 84">
            <a:extLst>
              <a:ext uri="{FF2B5EF4-FFF2-40B4-BE49-F238E27FC236}">
                <a16:creationId xmlns:a16="http://schemas.microsoft.com/office/drawing/2014/main" id="{6BE884DD-AC39-3441-B2FD-C0E26178C7B6}"/>
              </a:ext>
            </a:extLst>
          </p:cNvPr>
          <p:cNvSpPr txBox="1"/>
          <p:nvPr/>
        </p:nvSpPr>
        <p:spPr>
          <a:xfrm>
            <a:off x="20884618" y="16984298"/>
            <a:ext cx="3829246" cy="11834009"/>
          </a:xfrm>
          <a:prstGeom prst="rect">
            <a:avLst/>
          </a:prstGeom>
          <a:noFill/>
          <a:ln>
            <a:solidFill>
              <a:schemeClr val="accent1">
                <a:shade val="50000"/>
              </a:schemeClr>
            </a:solidFill>
          </a:ln>
        </p:spPr>
        <p:txBody>
          <a:bodyPr wrap="square" tIns="91440" rtlCol="0">
            <a:spAutoFit/>
          </a:bodyPr>
          <a:lstStyle/>
          <a:p>
            <a:r>
              <a:rPr lang="en-US" sz="2000" dirty="0">
                <a:latin typeface="Avenir Roman" panose="02000503020000020003" pitchFamily="2" charset="0"/>
              </a:rPr>
              <a:t>Clusters of galaxies produce a significant dent in the fabric of space-time: They are powerful </a:t>
            </a:r>
            <a:r>
              <a:rPr lang="en-US" sz="2000" b="1" dirty="0">
                <a:latin typeface="Avenir Roman" panose="02000503020000020003" pitchFamily="2" charset="0"/>
              </a:rPr>
              <a:t>optical lenses. </a:t>
            </a:r>
          </a:p>
          <a:p>
            <a:endParaRPr lang="en-US" sz="2000" dirty="0">
              <a:latin typeface="Avenir Roman" panose="02000503020000020003" pitchFamily="2" charset="0"/>
            </a:endParaRPr>
          </a:p>
          <a:p>
            <a:endParaRPr lang="en-US" sz="2000" dirty="0">
              <a:latin typeface="Avenir Roman" panose="02000503020000020003" pitchFamily="2" charset="0"/>
            </a:endParaRPr>
          </a:p>
          <a:p>
            <a:r>
              <a:rPr lang="en-US" sz="2000" dirty="0">
                <a:latin typeface="Avenir Roman" panose="02000503020000020003" pitchFamily="2" charset="0"/>
              </a:rPr>
              <a:t>Just like an every-day lens, they enlarge, distort and duplicate images of the same object. </a:t>
            </a:r>
          </a:p>
          <a:p>
            <a:endParaRPr lang="en-US" sz="2000" dirty="0">
              <a:latin typeface="Avenir Roman" panose="02000503020000020003" pitchFamily="2" charset="0"/>
            </a:endParaRPr>
          </a:p>
          <a:p>
            <a:endParaRPr lang="en-US" sz="2000" dirty="0">
              <a:latin typeface="Avenir Roman" panose="02000503020000020003" pitchFamily="2" charset="0"/>
            </a:endParaRPr>
          </a:p>
          <a:p>
            <a:r>
              <a:rPr lang="en-US" sz="2000" dirty="0">
                <a:latin typeface="Avenir Roman" panose="02000503020000020003" pitchFamily="2" charset="0"/>
              </a:rPr>
              <a:t>In the top picture the cluster CL 0024 (yellow bright objects) is a powerful lens system (119 lenses in fact) and the same galaxy is seen 5 times.</a:t>
            </a:r>
          </a:p>
          <a:p>
            <a:endParaRPr lang="en-US" sz="2000" dirty="0">
              <a:latin typeface="Avenir Roman" panose="02000503020000020003" pitchFamily="2" charset="0"/>
            </a:endParaRPr>
          </a:p>
          <a:p>
            <a:endParaRPr lang="en-US" sz="2000" dirty="0">
              <a:latin typeface="Avenir Roman" panose="02000503020000020003" pitchFamily="2" charset="0"/>
            </a:endParaRPr>
          </a:p>
          <a:p>
            <a:r>
              <a:rPr lang="en-US" sz="2000" dirty="0">
                <a:latin typeface="Avenir Roman" panose="02000503020000020003" pitchFamily="2" charset="0"/>
              </a:rPr>
              <a:t>Computer simulations take into account the total mass of all the lenses, the shape,  orientation  and mass of the single galaxies to produce a model of the lens, seen in the bottom picture. </a:t>
            </a:r>
          </a:p>
          <a:p>
            <a:endParaRPr lang="en-US" sz="2000" dirty="0">
              <a:latin typeface="Avenir Roman" panose="02000503020000020003" pitchFamily="2" charset="0"/>
            </a:endParaRPr>
          </a:p>
          <a:p>
            <a:r>
              <a:rPr lang="en-US" sz="2000" dirty="0">
                <a:latin typeface="Avenir Roman" panose="02000503020000020003" pitchFamily="2" charset="0"/>
              </a:rPr>
              <a:t>The individual peaks are the known galaxies. But wait:  there’s a hill where all the lenses sit… and  what is that huge mountain in the middle? </a:t>
            </a:r>
          </a:p>
          <a:p>
            <a:endParaRPr lang="en-US" sz="2000" dirty="0">
              <a:latin typeface="Avenir Roman" panose="02000503020000020003" pitchFamily="2" charset="0"/>
            </a:endParaRPr>
          </a:p>
          <a:p>
            <a:endParaRPr lang="en-US" sz="2000" dirty="0">
              <a:latin typeface="Avenir Roman" panose="02000503020000020003" pitchFamily="2" charset="0"/>
            </a:endParaRPr>
          </a:p>
          <a:p>
            <a:r>
              <a:rPr lang="en-US" sz="2000" dirty="0">
                <a:latin typeface="Avenir Roman" panose="02000503020000020003" pitchFamily="2" charset="0"/>
              </a:rPr>
              <a:t>Over 2 millions models were tried, and they all come up with the same result: there is something invisible. And that is what we call dark matter.</a:t>
            </a:r>
          </a:p>
          <a:p>
            <a:endParaRPr lang="en-US" sz="2000" dirty="0">
              <a:latin typeface="Avenir Roman" panose="02000503020000020003" pitchFamily="2" charset="0"/>
            </a:endParaRPr>
          </a:p>
        </p:txBody>
      </p:sp>
      <p:pic>
        <p:nvPicPr>
          <p:cNvPr id="22" name="Picture 21">
            <a:extLst>
              <a:ext uri="{FF2B5EF4-FFF2-40B4-BE49-F238E27FC236}">
                <a16:creationId xmlns:a16="http://schemas.microsoft.com/office/drawing/2014/main" id="{7A7C7BCB-2F6F-004C-AA14-1B47C9A3C732}"/>
              </a:ext>
            </a:extLst>
          </p:cNvPr>
          <p:cNvPicPr>
            <a:picLocks noChangeAspect="1"/>
          </p:cNvPicPr>
          <p:nvPr/>
        </p:nvPicPr>
        <p:blipFill rotWithShape="1">
          <a:blip r:embed="rId13"/>
          <a:srcRect l="10676" r="25059" b="10433"/>
          <a:stretch/>
        </p:blipFill>
        <p:spPr>
          <a:xfrm>
            <a:off x="13740138" y="16957280"/>
            <a:ext cx="6885359" cy="6472761"/>
          </a:xfrm>
          <a:prstGeom prst="rect">
            <a:avLst/>
          </a:prstGeom>
        </p:spPr>
      </p:pic>
      <p:grpSp>
        <p:nvGrpSpPr>
          <p:cNvPr id="111" name="Group 110">
            <a:extLst>
              <a:ext uri="{FF2B5EF4-FFF2-40B4-BE49-F238E27FC236}">
                <a16:creationId xmlns:a16="http://schemas.microsoft.com/office/drawing/2014/main" id="{BE7CF7BF-12DD-E444-A898-24C2A341059D}"/>
              </a:ext>
            </a:extLst>
          </p:cNvPr>
          <p:cNvGrpSpPr/>
          <p:nvPr/>
        </p:nvGrpSpPr>
        <p:grpSpPr>
          <a:xfrm>
            <a:off x="170999" y="29019500"/>
            <a:ext cx="29694373" cy="13702123"/>
            <a:chOff x="273050" y="4654307"/>
            <a:chExt cx="32027549" cy="13535755"/>
          </a:xfrm>
        </p:grpSpPr>
        <p:sp>
          <p:nvSpPr>
            <p:cNvPr id="113" name="Rectangle 112">
              <a:extLst>
                <a:ext uri="{FF2B5EF4-FFF2-40B4-BE49-F238E27FC236}">
                  <a16:creationId xmlns:a16="http://schemas.microsoft.com/office/drawing/2014/main" id="{114C4A06-77D3-A145-8023-66978AFABFC8}"/>
                </a:ext>
              </a:extLst>
            </p:cNvPr>
            <p:cNvSpPr/>
            <p:nvPr/>
          </p:nvSpPr>
          <p:spPr>
            <a:xfrm>
              <a:off x="273050" y="5412691"/>
              <a:ext cx="32027549" cy="1277737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sp>
          <p:nvSpPr>
            <p:cNvPr id="112" name="Freeform 3">
              <a:extLst>
                <a:ext uri="{FF2B5EF4-FFF2-40B4-BE49-F238E27FC236}">
                  <a16:creationId xmlns:a16="http://schemas.microsoft.com/office/drawing/2014/main" id="{BF3150D1-335E-9B46-B0F9-72672161E82D}"/>
                </a:ext>
              </a:extLst>
            </p:cNvPr>
            <p:cNvSpPr/>
            <p:nvPr/>
          </p:nvSpPr>
          <p:spPr>
            <a:xfrm>
              <a:off x="273050" y="4654307"/>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The Hunt is On at Jefferson Lab Too.</a:t>
              </a:r>
              <a:endParaRPr lang="zh-CN" altLang="en-US" sz="3600" b="1" dirty="0">
                <a:latin typeface="Avenir Roman" panose="02000503020000020003" pitchFamily="2" charset="0"/>
              </a:endParaRPr>
            </a:p>
          </p:txBody>
        </p:sp>
      </p:grpSp>
      <p:pic>
        <p:nvPicPr>
          <p:cNvPr id="107" name="Picture 106">
            <a:extLst>
              <a:ext uri="{FF2B5EF4-FFF2-40B4-BE49-F238E27FC236}">
                <a16:creationId xmlns:a16="http://schemas.microsoft.com/office/drawing/2014/main" id="{0BB007C3-7E18-E142-B9C2-D300B5AC2273}"/>
              </a:ext>
            </a:extLst>
          </p:cNvPr>
          <p:cNvPicPr>
            <a:picLocks noChangeAspect="1"/>
          </p:cNvPicPr>
          <p:nvPr/>
        </p:nvPicPr>
        <p:blipFill rotWithShape="1">
          <a:blip r:embed="rId14"/>
          <a:srcRect l="3216" t="4103" r="2789" b="3961"/>
          <a:stretch/>
        </p:blipFill>
        <p:spPr>
          <a:xfrm>
            <a:off x="13752356" y="23450235"/>
            <a:ext cx="6873141" cy="5376444"/>
          </a:xfrm>
          <a:prstGeom prst="rect">
            <a:avLst/>
          </a:prstGeom>
        </p:spPr>
      </p:pic>
      <p:pic>
        <p:nvPicPr>
          <p:cNvPr id="24" name="Picture 23">
            <a:extLst>
              <a:ext uri="{FF2B5EF4-FFF2-40B4-BE49-F238E27FC236}">
                <a16:creationId xmlns:a16="http://schemas.microsoft.com/office/drawing/2014/main" id="{6D5C07E8-5554-F247-B3A5-C118501812D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3277" y="29935757"/>
            <a:ext cx="21269573" cy="11628670"/>
          </a:xfrm>
          <a:prstGeom prst="rect">
            <a:avLst/>
          </a:prstGeom>
        </p:spPr>
      </p:pic>
      <p:sp>
        <p:nvSpPr>
          <p:cNvPr id="108" name="TextBox 107">
            <a:extLst>
              <a:ext uri="{FF2B5EF4-FFF2-40B4-BE49-F238E27FC236}">
                <a16:creationId xmlns:a16="http://schemas.microsoft.com/office/drawing/2014/main" id="{5C1D6C05-B783-5D40-9086-B53195350678}"/>
              </a:ext>
            </a:extLst>
          </p:cNvPr>
          <p:cNvSpPr txBox="1"/>
          <p:nvPr/>
        </p:nvSpPr>
        <p:spPr>
          <a:xfrm>
            <a:off x="14710681" y="13059202"/>
            <a:ext cx="15154692"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Vera Rubin, left and top right. Bottom right: her 1970 article, which is now regarded as the first smoking gun evidence of dark matter</a:t>
            </a:r>
          </a:p>
        </p:txBody>
      </p:sp>
      <p:sp>
        <p:nvSpPr>
          <p:cNvPr id="87" name="TextBox 86">
            <a:extLst>
              <a:ext uri="{FF2B5EF4-FFF2-40B4-BE49-F238E27FC236}">
                <a16:creationId xmlns:a16="http://schemas.microsoft.com/office/drawing/2014/main" id="{A81454B8-8C6F-D14F-AF7C-BE03F0144BB2}"/>
              </a:ext>
            </a:extLst>
          </p:cNvPr>
          <p:cNvSpPr txBox="1"/>
          <p:nvPr/>
        </p:nvSpPr>
        <p:spPr>
          <a:xfrm>
            <a:off x="279318" y="41564427"/>
            <a:ext cx="21269574" cy="1061829"/>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Roman" panose="02000503020000020003" pitchFamily="2" charset="0"/>
              </a:rPr>
              <a:t>So what is dark matter? Actually </a:t>
            </a:r>
            <a:r>
              <a:rPr lang="en-US" sz="2000" b="1" dirty="0">
                <a:latin typeface="Avenir Roman" panose="02000503020000020003" pitchFamily="2" charset="0"/>
              </a:rPr>
              <a:t>we do not know</a:t>
            </a:r>
            <a:r>
              <a:rPr lang="en-US" sz="2000" dirty="0">
                <a:latin typeface="Avenir Roman" panose="02000503020000020003" pitchFamily="2" charset="0"/>
              </a:rPr>
              <a:t> yet. Scientists have come up with several models for what dark matter might be like. Some think it’s made of WIMPs, Weakly Interacting Massive Particles. Other possibilities include particles conveniently already predicted in models of supersymmetry. Groups of scientists are also searching for dark-matter particles called axions.  At </a:t>
            </a:r>
            <a:r>
              <a:rPr lang="en-US" sz="2000" b="1" dirty="0">
                <a:latin typeface="Avenir Roman" panose="02000503020000020003" pitchFamily="2" charset="0"/>
              </a:rPr>
              <a:t>Jefferson lab </a:t>
            </a:r>
            <a:r>
              <a:rPr lang="en-US" sz="2000" dirty="0">
                <a:latin typeface="Avenir Roman" panose="02000503020000020003" pitchFamily="2" charset="0"/>
              </a:rPr>
              <a:t>we are looking for </a:t>
            </a:r>
            <a:r>
              <a:rPr lang="en-US" sz="2000" b="1" dirty="0">
                <a:latin typeface="Avenir Roman" panose="02000503020000020003" pitchFamily="2" charset="0"/>
              </a:rPr>
              <a:t>Heavy Photons</a:t>
            </a:r>
            <a:r>
              <a:rPr lang="en-US" sz="2000" dirty="0">
                <a:latin typeface="Avenir Roman" panose="02000503020000020003" pitchFamily="2" charset="0"/>
              </a:rPr>
              <a:t>, particles that have properties similar to ordinary light but have mass and are invisible.</a:t>
            </a:r>
          </a:p>
        </p:txBody>
      </p:sp>
      <p:sp>
        <p:nvSpPr>
          <p:cNvPr id="114" name="TextBox 113">
            <a:extLst>
              <a:ext uri="{FF2B5EF4-FFF2-40B4-BE49-F238E27FC236}">
                <a16:creationId xmlns:a16="http://schemas.microsoft.com/office/drawing/2014/main" id="{6088A83C-7769-9B4C-B223-F2774F3CF83D}"/>
              </a:ext>
            </a:extLst>
          </p:cNvPr>
          <p:cNvSpPr txBox="1"/>
          <p:nvPr/>
        </p:nvSpPr>
        <p:spPr>
          <a:xfrm>
            <a:off x="21641169" y="39687199"/>
            <a:ext cx="8052767" cy="2908489"/>
          </a:xfrm>
          <a:prstGeom prst="rect">
            <a:avLst/>
          </a:prstGeom>
          <a:noFill/>
          <a:ln>
            <a:solidFill>
              <a:schemeClr val="accent1">
                <a:shade val="50000"/>
              </a:schemeClr>
            </a:solidFill>
          </a:ln>
        </p:spPr>
        <p:txBody>
          <a:bodyPr wrap="square" tIns="91440" rtlCol="0">
            <a:spAutoFit/>
          </a:bodyPr>
          <a:lstStyle/>
          <a:p>
            <a:pPr algn="ctr"/>
            <a:r>
              <a:rPr lang="en-US" sz="2000" dirty="0">
                <a:latin typeface="Avenir Roman" panose="02000503020000020003" pitchFamily="2" charset="0"/>
              </a:rPr>
              <a:t>Is dark matter made of  dark photons?  </a:t>
            </a:r>
          </a:p>
          <a:p>
            <a:pPr algn="just"/>
            <a:r>
              <a:rPr lang="en-US" sz="2000" dirty="0">
                <a:latin typeface="Avenir Roman" panose="02000503020000020003" pitchFamily="2" charset="0"/>
              </a:rPr>
              <a:t>Top: the suggested mechanism that Dark Matter interacts with ordinary matter, through a Dark Photon A’ (also called Heavy Photon). </a:t>
            </a:r>
          </a:p>
          <a:p>
            <a:pPr algn="just"/>
            <a:r>
              <a:rPr lang="en-US" sz="2000" dirty="0">
                <a:latin typeface="Avenir Roman" panose="02000503020000020003" pitchFamily="2" charset="0"/>
              </a:rPr>
              <a:t>Bottom: </a:t>
            </a:r>
            <a:r>
              <a:rPr lang="en-US" sz="2000" b="1" dirty="0">
                <a:latin typeface="Avenir Roman" panose="02000503020000020003" pitchFamily="2" charset="0"/>
              </a:rPr>
              <a:t>how we can “produce” Dark Photons at JLab.</a:t>
            </a:r>
            <a:r>
              <a:rPr lang="en-US" sz="2000" dirty="0">
                <a:latin typeface="Avenir Roman" panose="02000503020000020003" pitchFamily="2" charset="0"/>
              </a:rPr>
              <a:t> We direct the JLab high intensity electron </a:t>
            </a:r>
            <a:r>
              <a:rPr lang="en-US" sz="2000">
                <a:latin typeface="Avenir Roman" panose="02000503020000020003" pitchFamily="2" charset="0"/>
              </a:rPr>
              <a:t>beam into </a:t>
            </a:r>
            <a:r>
              <a:rPr lang="en-US" sz="2000" dirty="0">
                <a:latin typeface="Avenir Roman" panose="02000503020000020003" pitchFamily="2" charset="0"/>
              </a:rPr>
              <a:t>a very dense target (we will use Tungsten). This will maximize our chances of producing dark photons. Those will decay into an electron/positron pair that can be detected in Hall-B with the Heavy Photon Search (HPS) setup.</a:t>
            </a:r>
          </a:p>
        </p:txBody>
      </p:sp>
      <p:pic>
        <p:nvPicPr>
          <p:cNvPr id="8" name="Picture 7">
            <a:extLst>
              <a:ext uri="{FF2B5EF4-FFF2-40B4-BE49-F238E27FC236}">
                <a16:creationId xmlns:a16="http://schemas.microsoft.com/office/drawing/2014/main" id="{2EBABA9B-BF86-5E4B-8DC6-9E85AB3FC3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733370" y="29935757"/>
            <a:ext cx="7976609" cy="4826292"/>
          </a:xfrm>
          <a:prstGeom prst="rect">
            <a:avLst/>
          </a:prstGeom>
        </p:spPr>
      </p:pic>
      <p:pic>
        <p:nvPicPr>
          <p:cNvPr id="10" name="Picture 9">
            <a:extLst>
              <a:ext uri="{FF2B5EF4-FFF2-40B4-BE49-F238E27FC236}">
                <a16:creationId xmlns:a16="http://schemas.microsoft.com/office/drawing/2014/main" id="{750782F3-7669-5B47-B861-875FBCBDC8F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657211" y="34797475"/>
            <a:ext cx="8052767" cy="48897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2716</TotalTime>
  <Words>901</Words>
  <Application>Microsoft Macintosh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Arial Black</vt:lpstr>
      <vt:lpstr>Avenir Roman</vt:lpstr>
      <vt:lpstr>Calibri</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213</cp:revision>
  <cp:lastPrinted>2018-04-25T20:58:51Z</cp:lastPrinted>
  <dcterms:created xsi:type="dcterms:W3CDTF">2006-08-16T00:00:00Z</dcterms:created>
  <dcterms:modified xsi:type="dcterms:W3CDTF">2018-05-09T17:43:13Z</dcterms:modified>
</cp:coreProperties>
</file>